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24" r:id="rId5"/>
    <p:sldId id="302" r:id="rId6"/>
    <p:sldId id="315" r:id="rId7"/>
    <p:sldId id="304" r:id="rId8"/>
    <p:sldId id="314" r:id="rId9"/>
    <p:sldId id="325" r:id="rId10"/>
    <p:sldId id="310" r:id="rId11"/>
    <p:sldId id="330" r:id="rId12"/>
    <p:sldId id="331" r:id="rId13"/>
    <p:sldId id="333" r:id="rId14"/>
    <p:sldId id="332" r:id="rId15"/>
    <p:sldId id="328" r:id="rId16"/>
    <p:sldId id="339" r:id="rId17"/>
    <p:sldId id="338" r:id="rId18"/>
    <p:sldId id="335" r:id="rId19"/>
    <p:sldId id="356" r:id="rId20"/>
    <p:sldId id="340" r:id="rId21"/>
    <p:sldId id="341" r:id="rId22"/>
    <p:sldId id="342" r:id="rId23"/>
    <p:sldId id="337" r:id="rId24"/>
    <p:sldId id="294" r:id="rId25"/>
    <p:sldId id="343" r:id="rId26"/>
    <p:sldId id="344" r:id="rId27"/>
    <p:sldId id="345" r:id="rId28"/>
    <p:sldId id="334" r:id="rId29"/>
    <p:sldId id="311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13" r:id="rId39"/>
    <p:sldId id="354" r:id="rId40"/>
    <p:sldId id="355" r:id="rId4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ório de Projeto I" id="{DA7EBCA7-F345-4223-A4D8-10FB01DD0BEC}">
          <p14:sldIdLst>
            <p14:sldId id="324"/>
          </p14:sldIdLst>
        </p14:section>
        <p14:section name="Índice" id="{573B4DC8-32F7-4501-AED0-BF943CBACBAB}">
          <p14:sldIdLst>
            <p14:sldId id="302"/>
          </p14:sldIdLst>
        </p14:section>
        <p14:section name="Introdução" id="{40A044C0-CABF-4AE2-A4DA-3C3D0837A143}">
          <p14:sldIdLst>
            <p14:sldId id="315"/>
          </p14:sldIdLst>
        </p14:section>
        <p14:section name="Equipa" id="{703EE071-D19C-4435-8FE5-3F2670A8F529}">
          <p14:sldIdLst>
            <p14:sldId id="304"/>
          </p14:sldIdLst>
        </p14:section>
        <p14:section name="Linha Cronológica" id="{8F5975A7-2EBE-474C-9916-E3FA9E9B396C}">
          <p14:sldIdLst>
            <p14:sldId id="314"/>
          </p14:sldIdLst>
        </p14:section>
        <p14:section name="Apresentação do negócio" id="{0F59BD8F-2E84-453D-A9B6-3FC47ABC6C28}">
          <p14:sldIdLst>
            <p14:sldId id="325"/>
            <p14:sldId id="310"/>
            <p14:sldId id="330"/>
            <p14:sldId id="331"/>
            <p14:sldId id="333"/>
          </p14:sldIdLst>
        </p14:section>
        <p14:section name="Design e Modelação do domínio" id="{15DD6E47-F3C0-413F-B001-5BB1FBACFCF0}">
          <p14:sldIdLst>
            <p14:sldId id="332"/>
            <p14:sldId id="328"/>
            <p14:sldId id="339"/>
            <p14:sldId id="338"/>
            <p14:sldId id="335"/>
            <p14:sldId id="356"/>
            <p14:sldId id="340"/>
            <p14:sldId id="341"/>
            <p14:sldId id="342"/>
            <p14:sldId id="337"/>
            <p14:sldId id="294"/>
            <p14:sldId id="343"/>
            <p14:sldId id="344"/>
            <p14:sldId id="345"/>
          </p14:sldIdLst>
        </p14:section>
        <p14:section name="Base de Dados" id="{D572E0EF-4621-4F57-9890-41DB9F7AE77A}">
          <p14:sldIdLst>
            <p14:sldId id="334"/>
            <p14:sldId id="311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Conclusão " id="{BE641478-38A8-43CB-A8C6-7418BC64C9EC}">
          <p14:sldIdLst>
            <p14:sldId id="313"/>
          </p14:sldIdLst>
        </p14:section>
        <p14:section name="Trabalhos Futuros " id="{AEAEBBA7-AEAB-486F-881C-91D4B145FBA6}">
          <p14:sldIdLst>
            <p14:sldId id="354"/>
          </p14:sldIdLst>
        </p14:section>
        <p14:section name="Secção 36" id="{3856DA23-2E23-4B96-8898-3B2D0E4D0535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Estilo Médio 1 - Destaqu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Estilo Médio 3 - Destaqu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216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dirty="0"/>
              <a:t>Relatório Base de Dados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06/01/2023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4375CF6-0331-6FBC-6A6E-A224B2456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812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6313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458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21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61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863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7934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3681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169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094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398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96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7048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090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280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7580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9189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7810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447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93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4992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385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937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3409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28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277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450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71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230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8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06/01/2023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 dirty="0">
                <a:solidFill>
                  <a:schemeClr val="accent2"/>
                </a:solidFill>
              </a:rPr>
              <a:t>Relatório de Projeto I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>
            <a:extLst>
              <a:ext uri="{FF2B5EF4-FFF2-40B4-BE49-F238E27FC236}">
                <a16:creationId xmlns:a16="http://schemas.microsoft.com/office/drawing/2014/main" id="{E6A5B61D-69C0-4661-AD66-3D72D9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PT" sz="4400" dirty="0"/>
              <a:t>Relatório de Projeto I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/>
              <a:t>Projeto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Consolas" panose="020B0609020204030204" pitchFamily="49" charset="0"/>
              </a:rPr>
              <a:t>04 de janeiro de 2023</a:t>
            </a:r>
          </a:p>
          <a:p>
            <a:pPr rtl="0"/>
            <a:r>
              <a:rPr lang="pt-PT" dirty="0">
                <a:latin typeface="Consolas" panose="020B0609020204030204" pitchFamily="49" charset="0"/>
              </a:rPr>
              <a:t>Equipa </a:t>
            </a:r>
            <a:r>
              <a:rPr lang="pt-PT" dirty="0" err="1">
                <a:latin typeface="Consolas" panose="020B0609020204030204" pitchFamily="49" charset="0"/>
              </a:rPr>
              <a:t>Reiport</a:t>
            </a:r>
            <a:endParaRPr lang="pt-PT" dirty="0">
              <a:latin typeface="Consolas" panose="020B0609020204030204" pitchFamily="49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Criação do BPMN -4 Processo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1A6897-4D5D-1099-D138-9B945AC62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19"/>
          <a:stretch/>
        </p:blipFill>
        <p:spPr>
          <a:xfrm>
            <a:off x="273423" y="2307976"/>
            <a:ext cx="11645153" cy="3750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93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 descr="Rolos de plantas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-591264" y="-1028088"/>
            <a:ext cx="13374528" cy="8914175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b="1" noProof="1">
                <a:latin typeface="+mj-lt"/>
                <a:cs typeface="Biome Light" panose="020B0303030204020804" pitchFamily="34" charset="0"/>
              </a:rPr>
              <a:t>Design e Modelação do domínio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140192831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0DD2DB8-10A6-854A-D719-CA1CDFFBA7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PT" dirty="0"/>
              <a:t>Pontos realizados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0484B17-FDDF-46F5-5A7B-0B95F97A0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6342284" cy="2935288"/>
          </a:xfrm>
        </p:spPr>
        <p:txBody>
          <a:bodyPr/>
          <a:lstStyle/>
          <a:p>
            <a:r>
              <a:rPr lang="pt-PT" dirty="0"/>
              <a:t>Levantamento de Requisitos</a:t>
            </a:r>
          </a:p>
          <a:p>
            <a:r>
              <a:rPr lang="pt-PT" dirty="0"/>
              <a:t>Modelação do Caso de Uso</a:t>
            </a:r>
          </a:p>
          <a:p>
            <a:r>
              <a:rPr lang="pt-PT" dirty="0"/>
              <a:t>Modelação de Diagramas e Modelos de Comportamento</a:t>
            </a:r>
          </a:p>
          <a:p>
            <a:r>
              <a:rPr lang="pt-PT" dirty="0"/>
              <a:t>Elaboração do Diagrama ER</a:t>
            </a:r>
          </a:p>
          <a:p>
            <a:r>
              <a:rPr lang="pt-PT" dirty="0"/>
              <a:t>Elaboração do Modelo Relacional</a:t>
            </a:r>
          </a:p>
          <a:p>
            <a:r>
              <a:rPr lang="pt-PT" dirty="0"/>
              <a:t>Elaboração do Modelo de Classes</a:t>
            </a:r>
          </a:p>
          <a:p>
            <a:r>
              <a:rPr lang="pt-PT" dirty="0"/>
              <a:t>Elaboração do Modelo de Domínio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8D9FD0F-32DE-35A6-87CC-F91542E7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134847" cy="830997"/>
          </a:xfrm>
        </p:spPr>
        <p:txBody>
          <a:bodyPr/>
          <a:lstStyle/>
          <a:p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T2</a:t>
            </a:r>
            <a:endParaRPr lang="pt-PT" dirty="0">
              <a:solidFill>
                <a:schemeClr val="accent4"/>
              </a:solidFill>
            </a:endParaRPr>
          </a:p>
        </p:txBody>
      </p:sp>
      <p:pic>
        <p:nvPicPr>
          <p:cNvPr id="8" name="Marcador de Posição da Imagem 4">
            <a:extLst>
              <a:ext uri="{FF2B5EF4-FFF2-40B4-BE49-F238E27FC236}">
                <a16:creationId xmlns:a16="http://schemas.microsoft.com/office/drawing/2014/main" id="{BAD50D4C-69EB-1D5E-F13F-CDE90112F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75" b="23375"/>
          <a:stretch/>
        </p:blipFill>
        <p:spPr>
          <a:xfrm>
            <a:off x="9261475" y="0"/>
            <a:ext cx="2930525" cy="1560513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201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Levantamento de Requisitos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33B09D4-7F81-65EF-D535-15F5020BC985}"/>
              </a:ext>
            </a:extLst>
          </p:cNvPr>
          <p:cNvGraphicFramePr>
            <a:graphicFrameLocks noGrp="1"/>
          </p:cNvGraphicFramePr>
          <p:nvPr/>
        </p:nvGraphicFramePr>
        <p:xfrm>
          <a:off x="466163" y="1335115"/>
          <a:ext cx="5417052" cy="4968698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069517">
                  <a:extLst>
                    <a:ext uri="{9D8B030D-6E8A-4147-A177-3AD203B41FA5}">
                      <a16:colId xmlns:a16="http://schemas.microsoft.com/office/drawing/2014/main" val="659160072"/>
                    </a:ext>
                  </a:extLst>
                </a:gridCol>
                <a:gridCol w="3119826">
                  <a:extLst>
                    <a:ext uri="{9D8B030D-6E8A-4147-A177-3AD203B41FA5}">
                      <a16:colId xmlns:a16="http://schemas.microsoft.com/office/drawing/2014/main" val="1165188534"/>
                    </a:ext>
                  </a:extLst>
                </a:gridCol>
                <a:gridCol w="1227709">
                  <a:extLst>
                    <a:ext uri="{9D8B030D-6E8A-4147-A177-3AD203B41FA5}">
                      <a16:colId xmlns:a16="http://schemas.microsoft.com/office/drawing/2014/main" val="1701897864"/>
                    </a:ext>
                  </a:extLst>
                </a:gridCol>
              </a:tblGrid>
              <a:tr h="192758">
                <a:tc gridSpan="3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800" dirty="0">
                          <a:effectLst/>
                        </a:rPr>
                        <a:t>Requisitos Funcionais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0158" marR="90158" marT="45079" marB="4507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17317"/>
                  </a:ext>
                </a:extLst>
              </a:tr>
              <a:tr h="10169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Referência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Descrição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Prioridade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029553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RF01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Registar um cliente para geri-lo no sistema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85143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Registar Pedido para os poder gerir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659980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Alterar os Dados dos Clientes e da sua carga para os atualizar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857922"/>
                  </a:ext>
                </a:extLst>
              </a:tr>
              <a:tr h="425113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Visualizar todos os Pedidos (agendados, execução, suspensos, anulados e completos)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92171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RF05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enviar avisos de cancelamento, início do trabalho ou conclusão para o cliente 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047031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RF06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Alterar os Estados de Entrega para os atualizar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51437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RF07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enviar a confirmação do transporte para o cliente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68386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rececionista, quero poder Enviar Ficheiros para diferentes utilizadores do sistema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39908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RF09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poder aceder às guias de transporte para as enviar para os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10519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Elaborar/Emitir Faturas para posteriormente enviar para os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34592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Elaborar/Emitir Recibo para posteriormente enviar para os clientes que já pagaram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03908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rececionista, quero Consultar os Ficheiros relativos à entrega para confirmar entregas com clientes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901810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Visualizar todos os Pedidos (agendados, execução, suspensos, anulados e completos)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67594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Visualizar o Stock de Veículos e contentores da empresa ReiPort para poder geri-los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155411"/>
                  </a:ext>
                </a:extLst>
              </a:tr>
              <a:tr h="20950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RF15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Consultar os Motoristas disponíveis para poder geri-los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817604"/>
                  </a:ext>
                </a:extLst>
              </a:tr>
              <a:tr h="317308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RF16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poder atribuir camião, contentor e motorista para a realização do trabalho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590" marR="3459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45435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DC0605E-A50E-F18E-7412-20A921DBA889}"/>
              </a:ext>
            </a:extLst>
          </p:cNvPr>
          <p:cNvGraphicFramePr>
            <a:graphicFrameLocks noGrp="1"/>
          </p:cNvGraphicFramePr>
          <p:nvPr/>
        </p:nvGraphicFramePr>
        <p:xfrm>
          <a:off x="6168224" y="1359018"/>
          <a:ext cx="5417051" cy="496869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69520">
                  <a:extLst>
                    <a:ext uri="{9D8B030D-6E8A-4147-A177-3AD203B41FA5}">
                      <a16:colId xmlns:a16="http://schemas.microsoft.com/office/drawing/2014/main" val="107744146"/>
                    </a:ext>
                  </a:extLst>
                </a:gridCol>
                <a:gridCol w="3119823">
                  <a:extLst>
                    <a:ext uri="{9D8B030D-6E8A-4147-A177-3AD203B41FA5}">
                      <a16:colId xmlns:a16="http://schemas.microsoft.com/office/drawing/2014/main" val="1856134959"/>
                    </a:ext>
                  </a:extLst>
                </a:gridCol>
                <a:gridCol w="1227708">
                  <a:extLst>
                    <a:ext uri="{9D8B030D-6E8A-4147-A177-3AD203B41FA5}">
                      <a16:colId xmlns:a16="http://schemas.microsoft.com/office/drawing/2014/main" val="1064627134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RF17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b="0" dirty="0">
                          <a:solidFill>
                            <a:sysClr val="windowText" lastClr="000000"/>
                          </a:solidFill>
                          <a:effectLst/>
                        </a:rPr>
                        <a:t>Como gestor, quero verificar se o cliente possui camião e/ou contentor para saber se é necessário atribuir camião da ReiPort</a:t>
                      </a:r>
                      <a:endParaRPr lang="pt-PT" sz="6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Média</a:t>
                      </a:r>
                      <a:endParaRPr lang="pt-PT" sz="6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002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RF18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Como gestor, quero verificar se a ReiPort possui camião para a entrega para anular o pedido se este não existir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Média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28526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RF19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verificar se a empresa possui contentor para a entrega para anular o pedido se este não existir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8488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Como gestor, quero verificar motoristas com as habilitações necessárias para atribuir um trabalho onde estas são necessárias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Média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919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verificar se o tempo de duração da viagem é superior a nove horas para atribuir 2 motoristas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Baixa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154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calcular o preço de entrega de acordo com as condições definidas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Baixa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188916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RF23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 dirty="0">
                          <a:effectLst/>
                        </a:rPr>
                        <a:t>Como gestor, quero Elaborar </a:t>
                      </a:r>
                      <a:r>
                        <a:rPr lang="pt-PT" sz="600" dirty="0" err="1">
                          <a:effectLst/>
                        </a:rPr>
                        <a:t>CMRs</a:t>
                      </a:r>
                      <a:r>
                        <a:rPr lang="pt-PT" sz="600" dirty="0">
                          <a:effectLst/>
                        </a:rPr>
                        <a:t> para o enviar à rececionista e Visualizá-los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95069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RF24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Resolver um aviso de Irregularidade para o poder, posteriormente, resolver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550505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RF25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rececionista, quero poder aceder ao CMR para confirmar os dados com o cliente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70816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RF26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motorista, quero poder aceder a todos os ficheiros relativos ao transporte (Guia de transporte, CMR) para conhecer todos os aspetos da entrega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992635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RF27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motorista, quero Preencher um Formulário de Irregularidades na inspeção do camião, contentor e/ou da carga para colocar no sistema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163531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RF28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motorista quero Enviar Ficheiros (ex:  guia de transporte preenchida) para o sistema 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677207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RF29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me poder Registar no sistema para previsão de serviço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40307"/>
                  </a:ext>
                </a:extLst>
              </a:tr>
              <a:tr h="4256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RF30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Visualizar todos os meus Pedidos (agendados, execução, suspensos, anulados e completos) para ter conhecimento do progresso dos pedidos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723699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RF31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cliente, quero poder Alterar os meus Dados para os atualizar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494"/>
                  </a:ext>
                </a:extLst>
              </a:tr>
              <a:tr h="209726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RF32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>
                          <a:effectLst/>
                        </a:rPr>
                        <a:t>Como gestor, quero Registar Camião e/ou Contentor para os adicionar ao Stock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>
                          <a:effectLst/>
                        </a:rPr>
                        <a:t>Alta</a:t>
                      </a:r>
                      <a:endParaRPr lang="pt-PT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46914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RF33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  <a:tabLst>
                          <a:tab pos="2239645" algn="l"/>
                        </a:tabLst>
                      </a:pPr>
                      <a:r>
                        <a:rPr lang="pt-PT" sz="600" dirty="0">
                          <a:effectLst/>
                        </a:rPr>
                        <a:t>Como </a:t>
                      </a:r>
                      <a:r>
                        <a:rPr lang="pt-PT" sz="600" dirty="0" err="1">
                          <a:effectLst/>
                        </a:rPr>
                        <a:t>Admin</a:t>
                      </a:r>
                      <a:r>
                        <a:rPr lang="pt-PT" sz="600" dirty="0">
                          <a:effectLst/>
                        </a:rPr>
                        <a:t>, quero Registar, Alterar e Remover qualquer tipo de funcionário para fazer previsão do sistema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600" dirty="0">
                          <a:effectLst/>
                        </a:rPr>
                        <a:t>Alta</a:t>
                      </a:r>
                      <a:endParaRPr lang="pt-PT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26" marR="366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051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9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Levantamento de Requisitos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251A8FC-D502-731D-7C20-B57CEC26C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64785"/>
              </p:ext>
            </p:extLst>
          </p:nvPr>
        </p:nvGraphicFramePr>
        <p:xfrm>
          <a:off x="2088640" y="1915608"/>
          <a:ext cx="8014719" cy="302678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83228">
                  <a:extLst>
                    <a:ext uri="{9D8B030D-6E8A-4147-A177-3AD203B41FA5}">
                      <a16:colId xmlns:a16="http://schemas.microsoft.com/office/drawing/2014/main" val="3613578206"/>
                    </a:ext>
                  </a:extLst>
                </a:gridCol>
                <a:gridCol w="6631491">
                  <a:extLst>
                    <a:ext uri="{9D8B030D-6E8A-4147-A177-3AD203B41FA5}">
                      <a16:colId xmlns:a16="http://schemas.microsoft.com/office/drawing/2014/main" val="2764443262"/>
                    </a:ext>
                  </a:extLst>
                </a:gridCol>
              </a:tblGrid>
              <a:tr h="3213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2000" dirty="0">
                          <a:effectLst/>
                        </a:rPr>
                        <a:t>Requisitos Não Funcionais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093" marR="128093" marT="64047" marB="6404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83941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Referência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Descrição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472350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RNF01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O sistema deve obrigar o gestor a colocar dois motoristas, quando são estimadas mais de nove horas de viagem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028246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RNF02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O cliente tem até um ano para efetuar o pagamento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21901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RNF03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Quando o motorista dá início ao transporte, pelo sistema, o estado da entrega atualiza, automaticamente, para Execução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582128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RNF04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Um contentor apenas pode carregar um tipo de carga específico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91662"/>
                  </a:ext>
                </a:extLst>
              </a:tr>
              <a:tr h="25254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RNF05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>
                          <a:effectLst/>
                        </a:rPr>
                        <a:t>Um pedido apenas e só realiza uma entrega</a:t>
                      </a:r>
                      <a:endParaRPr lang="pt-P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98941"/>
                  </a:ext>
                </a:extLst>
              </a:tr>
              <a:tr h="52029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 dirty="0">
                          <a:effectLst/>
                        </a:rPr>
                        <a:t>RNF06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500" dirty="0">
                          <a:effectLst/>
                        </a:rPr>
                        <a:t>Quando o motorista preenche o formulário de irregularidades no transporte, pelo sistema, o estado da entrega atualiza, automaticamente, para Anulado</a:t>
                      </a:r>
                      <a:endParaRPr lang="pt-P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070" marR="9607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13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489204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Casos de uso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Pré-visualização de Diapositivo 10">
                <a:extLst>
                  <a:ext uri="{FF2B5EF4-FFF2-40B4-BE49-F238E27FC236}">
                    <a16:creationId xmlns:a16="http://schemas.microsoft.com/office/drawing/2014/main" id="{980C5351-4B99-4681-E771-FCF7E776E9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3674400"/>
                  </p:ext>
                </p:extLst>
              </p:nvPr>
            </p:nvGraphicFramePr>
            <p:xfrm>
              <a:off x="4935092" y="1710213"/>
              <a:ext cx="2321815" cy="3437573"/>
            </p:xfrm>
            <a:graphic>
              <a:graphicData uri="http://schemas.microsoft.com/office/powerpoint/2016/slidezoom">
                <pslz:sldZm>
                  <pslz:sldZmObj sldId="356" cId="3616421987">
                    <pslz:zmPr id="{6D62C00F-610B-46C7-85C1-5EA226AAE72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1815" cy="34375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Pré-visualização de Diapositivo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0C5351-4B99-4681-E771-FCF7E776E9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092" y="1710213"/>
                <a:ext cx="2321815" cy="34375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00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160F00-389F-BC75-2988-F657FA2C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0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93CDB9-D297-88BA-01FE-DBA8F452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2" b="2401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D36999-445C-1C0A-F3C8-6E3E8F20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85"/>
          <a:stretch/>
        </p:blipFill>
        <p:spPr>
          <a:xfrm>
            <a:off x="0" y="2523087"/>
            <a:ext cx="12192000" cy="43349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370645-B610-528D-979F-014A0182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2" b="24015"/>
          <a:stretch/>
        </p:blipFill>
        <p:spPr>
          <a:xfrm>
            <a:off x="0" y="-433491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2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5000"/>
            <a:ext cx="8133081" cy="700115"/>
          </a:xfrm>
        </p:spPr>
        <p:txBody>
          <a:bodyPr rtlCol="0" anchor="ctr">
            <a:normAutofit/>
          </a:bodyPr>
          <a:lstStyle/>
          <a:p>
            <a:pPr algn="l" rtl="0"/>
            <a:r>
              <a:rPr lang="pt-PT" sz="4400" dirty="0" err="1"/>
              <a:t>Template</a:t>
            </a:r>
            <a:r>
              <a:rPr lang="pt-PT" sz="4400" dirty="0"/>
              <a:t> Caso de Uso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43021B7-F208-4CE9-2147-EB4C9090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32755"/>
              </p:ext>
            </p:extLst>
          </p:nvPr>
        </p:nvGraphicFramePr>
        <p:xfrm>
          <a:off x="647065" y="1811079"/>
          <a:ext cx="5721350" cy="342569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3517471128"/>
                    </a:ext>
                  </a:extLst>
                </a:gridCol>
                <a:gridCol w="4373880">
                  <a:extLst>
                    <a:ext uri="{9D8B030D-6E8A-4147-A177-3AD203B41FA5}">
                      <a16:colId xmlns:a16="http://schemas.microsoft.com/office/drawing/2014/main" val="2189717252"/>
                    </a:ext>
                  </a:extLst>
                </a:gridCol>
              </a:tblGrid>
              <a:tr h="474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Uso Caso 23: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Verificar Disponibilidade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82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Ator Principal: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Gestor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012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Requisitos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RF17, RF18, RF19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38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Pré-Requisitos: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Gestor tem de estar autenticado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389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Pós-Requisitos: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 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seleciona Camião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apresenta Stock de Camiões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se camião se encontra disponível para a entrega do pedido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77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Cenários Alternativos: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2"/>
                      </a:pPr>
                      <a:r>
                        <a:rPr lang="pt-PT" sz="1100" dirty="0">
                          <a:effectLst/>
                        </a:rPr>
                        <a:t>Selecionar Contentor</a:t>
                      </a:r>
                    </a:p>
                    <a:p>
                      <a:pPr marL="800100" lvl="1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eriod"/>
                      </a:pPr>
                      <a:r>
                        <a:rPr lang="pt-PT" sz="1100" dirty="0">
                          <a:effectLst/>
                        </a:rPr>
                        <a:t>Sistema apresenta Stock de Contentores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800100" lvl="1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eriod"/>
                      </a:pPr>
                      <a:r>
                        <a:rPr lang="pt-PT" sz="1100" dirty="0">
                          <a:effectLst/>
                        </a:rPr>
                        <a:t>Gestor verifica se contentor se encontra disponível para a entrega do pedido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111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Exceções: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Contentor ou Camião com estas especificações não existe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Contentor ou Camião com estas especificações está a ser utilizado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088015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98AA79A-52BC-466A-F4C1-36F944942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384" r="52195"/>
          <a:stretch/>
        </p:blipFill>
        <p:spPr bwMode="auto">
          <a:xfrm>
            <a:off x="6837680" y="1533520"/>
            <a:ext cx="4707255" cy="3980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C3929E-F753-3795-9B78-364A40E6092A}"/>
              </a:ext>
            </a:extLst>
          </p:cNvPr>
          <p:cNvSpPr txBox="1"/>
          <p:nvPr/>
        </p:nvSpPr>
        <p:spPr>
          <a:xfrm>
            <a:off x="6975978" y="5514335"/>
            <a:ext cx="430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389364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6597770" cy="700115"/>
          </a:xfrm>
        </p:spPr>
        <p:txBody>
          <a:bodyPr rtlCol="0" anchor="ctr">
            <a:normAutofit/>
          </a:bodyPr>
          <a:lstStyle/>
          <a:p>
            <a:pPr algn="l" rtl="0"/>
            <a:r>
              <a:rPr lang="pt-PT" sz="4400" dirty="0" err="1"/>
              <a:t>Template</a:t>
            </a:r>
            <a:r>
              <a:rPr lang="pt-PT" sz="4400" dirty="0"/>
              <a:t> Caso de Uso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6C43E60-FB00-5F3C-55B1-710A8D043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86506"/>
              </p:ext>
            </p:extLst>
          </p:nvPr>
        </p:nvGraphicFramePr>
        <p:xfrm>
          <a:off x="700176" y="1463873"/>
          <a:ext cx="5148532" cy="4856543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1532836707"/>
                    </a:ext>
                  </a:extLst>
                </a:gridCol>
                <a:gridCol w="3935969">
                  <a:extLst>
                    <a:ext uri="{9D8B030D-6E8A-4147-A177-3AD203B41FA5}">
                      <a16:colId xmlns:a16="http://schemas.microsoft.com/office/drawing/2014/main" val="2729502242"/>
                    </a:ext>
                  </a:extLst>
                </a:gridCol>
              </a:tblGrid>
              <a:tr h="348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Uso Caso 26: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Preparar Pedido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947084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Ator Principal: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Gestor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94048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Requisitos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RF13, RF15, RF16, RF17, RF18, RF19, RF20, RF21, RF22, RF25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923181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Pré-Requisitos: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Gestor tem de estar autenticado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453699"/>
                  </a:ext>
                </a:extLst>
              </a:tr>
              <a:tr h="183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Pós-Requisitos: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>
                          <a:effectLst/>
                        </a:rPr>
                        <a:t>Pedido é preparado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3136"/>
                  </a:ext>
                </a:extLst>
              </a:tr>
              <a:tr h="37751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Pedidos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lista Pedidos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seleciona Pedido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disponibilidade de camião pelo Cliente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“Registar Camião”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disponibilidade de contentor ou contentores pelo Cliente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“Registar Contentor”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motoristas com habilitações necessárias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verifica tempo estimado da viagem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marca uma data de início de entrega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pesquisa e seleciona 1 motorista com disponibilidade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Atribui preço à entrega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Sistema apresenta dados para confirmação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confirma</a:t>
                      </a:r>
                    </a:p>
                    <a:p>
                      <a:pPr marL="342900" lvl="0" indent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pt-PT" sz="1100" dirty="0">
                          <a:effectLst/>
                        </a:rPr>
                        <a:t>Gestor inicia “Enviar Ficheiro” 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286923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7F0B534-0680-FBC4-8BA1-A726A82E4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5186"/>
              </p:ext>
            </p:extLst>
          </p:nvPr>
        </p:nvGraphicFramePr>
        <p:xfrm>
          <a:off x="6343293" y="1335115"/>
          <a:ext cx="5148532" cy="512607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1400485293"/>
                    </a:ext>
                  </a:extLst>
                </a:gridCol>
                <a:gridCol w="3935969">
                  <a:extLst>
                    <a:ext uri="{9D8B030D-6E8A-4147-A177-3AD203B41FA5}">
                      <a16:colId xmlns:a16="http://schemas.microsoft.com/office/drawing/2014/main" val="3549263"/>
                    </a:ext>
                  </a:extLst>
                </a:gridCol>
              </a:tblGrid>
              <a:tr h="4235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Cenários Alternativos: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4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Camião do Cliente não existe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camião necessário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camião da Empresa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Contentor do Cliente não existe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 da Empresa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Cliente disponibiliza um de dois contentores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 necessário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 do Stock da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6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Cliente necessita de dois contentores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verifica especificações de contentores necessários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inicia “Verificar Disponibilidade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lphaLcParenR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contentores do Stock </a:t>
                      </a: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Reiport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9"/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Tempo Viagem maior que 9 horas</a:t>
                      </a:r>
                    </a:p>
                    <a:p>
                      <a:pPr marL="6858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Gestor seleciona 2 motoristas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47107"/>
                  </a:ext>
                </a:extLst>
              </a:tr>
              <a:tr h="890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100" dirty="0">
                          <a:effectLst/>
                        </a:rPr>
                        <a:t>Exceções: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3"/>
                      </a:pPr>
                      <a:r>
                        <a:rPr lang="pt-PT" sz="1100" dirty="0">
                          <a:effectLst/>
                        </a:rPr>
                        <a:t>Não existe Pedido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+mj-lt"/>
                        <a:buAutoNum type="arabicPeriod" startAt="3"/>
                      </a:pPr>
                      <a:r>
                        <a:rPr lang="pt-PT" sz="1100" dirty="0">
                          <a:effectLst/>
                        </a:rPr>
                        <a:t>Não existe Camião, quer Cliente quer de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4572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dirty="0">
                          <a:effectLst/>
                        </a:rPr>
                        <a:t>Não existe Contentor, quer Cliente quer de Stock </a:t>
                      </a:r>
                      <a:r>
                        <a:rPr lang="pt-PT" sz="1100" dirty="0" err="1">
                          <a:effectLst/>
                        </a:rPr>
                        <a:t>Reiport</a:t>
                      </a:r>
                      <a:endParaRPr lang="pt-PT" sz="1100" dirty="0">
                        <a:effectLst/>
                      </a:endParaRPr>
                    </a:p>
                    <a:p>
                      <a:pPr marL="457200" indent="-22860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pt-PT" sz="1100" dirty="0">
                          <a:effectLst/>
                        </a:rPr>
                        <a:t>Não existe Motorista</a:t>
                      </a:r>
                      <a:endParaRPr lang="pt-PT" sz="1100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03" marR="25103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84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3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2" y="445996"/>
            <a:ext cx="10938294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 dirty="0"/>
              <a:t>Diagrama de Atividades do Caso de Uso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DDD3D9-B6F6-636A-5800-558142017A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0464" y="1146111"/>
            <a:ext cx="9851069" cy="53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D81CD2A-8C5C-ECD0-4A41-75B54A3E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2" r="16781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 rtlCol="0">
            <a:normAutofit/>
          </a:bodyPr>
          <a:lstStyle/>
          <a:p>
            <a:pPr rtl="0">
              <a:lnSpc>
                <a:spcPct val="140000"/>
              </a:lnSpc>
            </a:pPr>
            <a:r>
              <a:rPr lang="pt-PT" sz="1400"/>
              <a:t>Introdução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Equipa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Linha Cronológica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Apresentação do negócio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Design e Modelação do Domínio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Base de Dados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Conclusão</a:t>
            </a:r>
          </a:p>
          <a:p>
            <a:pPr rtl="0">
              <a:lnSpc>
                <a:spcPct val="140000"/>
              </a:lnSpc>
            </a:pPr>
            <a:r>
              <a:rPr lang="pt-PT" sz="1400"/>
              <a:t>Trabalhos Futuros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/>
          </a:bodyPr>
          <a:lstStyle/>
          <a:p>
            <a:pPr rtl="0"/>
            <a:r>
              <a:rPr lang="pt-PT" sz="4400"/>
              <a:t>Modelo DER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FABEF4-A31F-CFBF-E890-3819907D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5464" y="1681016"/>
            <a:ext cx="5521071" cy="34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6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614"/>
            <a:ext cx="10515600" cy="700115"/>
          </a:xfrm>
        </p:spPr>
        <p:txBody>
          <a:bodyPr rtlCol="0"/>
          <a:lstStyle/>
          <a:p>
            <a:pPr rtl="0"/>
            <a:r>
              <a:rPr lang="pt-PT" dirty="0"/>
              <a:t>Modelo Relacional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A25B37-218B-9553-9A5E-0BBAE749F7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3384" y="1162587"/>
            <a:ext cx="7805229" cy="51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614"/>
            <a:ext cx="10515600" cy="700115"/>
          </a:xfrm>
        </p:spPr>
        <p:txBody>
          <a:bodyPr rtlCol="0"/>
          <a:lstStyle/>
          <a:p>
            <a:pPr rtl="0"/>
            <a:r>
              <a:rPr lang="pt-PT" dirty="0"/>
              <a:t>Modelo De Classes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6BE4B1-3A1B-0DFA-5BD4-B83A018759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99" y="1242132"/>
            <a:ext cx="9723120" cy="53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614"/>
            <a:ext cx="10515600" cy="700115"/>
          </a:xfrm>
        </p:spPr>
        <p:txBody>
          <a:bodyPr rtlCol="0"/>
          <a:lstStyle/>
          <a:p>
            <a:pPr rtl="0"/>
            <a:r>
              <a:rPr lang="pt-PT" dirty="0"/>
              <a:t>Modelo De Domínio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921FE6-471B-6E5D-2A6D-318682490A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351" y="1115614"/>
            <a:ext cx="8569295" cy="53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t-PT" sz="4400" dirty="0"/>
              <a:t>Diagrama de Transição de Estados do Pedido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75CFE7-2DE3-58BA-20EA-89382036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3759" y="2087436"/>
            <a:ext cx="7024481" cy="26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sz="4800" kern="1200" dirty="0">
                <a:effectLst/>
                <a:latin typeface="Corbel (Títulos)"/>
                <a:ea typeface="+mn-ea"/>
                <a:cs typeface="+mn-cs"/>
              </a:rPr>
              <a:t>Base de Dados</a:t>
            </a:r>
            <a:endParaRPr lang="pt-PT" dirty="0">
              <a:latin typeface="Corbel (Títulos)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96003247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Pontos realizados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6B1A85B6-7E74-8CF9-27F3-3EB6E1E9A8FF}"/>
              </a:ext>
            </a:extLst>
          </p:cNvPr>
          <p:cNvSpPr txBox="1">
            <a:spLocks/>
          </p:cNvSpPr>
          <p:nvPr/>
        </p:nvSpPr>
        <p:spPr>
          <a:xfrm>
            <a:off x="660399" y="2164079"/>
            <a:ext cx="5067300" cy="3888707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Creates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Inserts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Views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Triggers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Indexes</a:t>
            </a:r>
          </a:p>
          <a:p>
            <a:pPr>
              <a:lnSpc>
                <a:spcPct val="100000"/>
              </a:lnSpc>
            </a:pPr>
            <a:r>
              <a:rPr lang="pt-PT" dirty="0"/>
              <a:t>Scripts de </a:t>
            </a:r>
            <a:r>
              <a:rPr lang="pt-PT" dirty="0" err="1"/>
              <a:t>Selects</a:t>
            </a: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Scripts de Atualização de dados (</a:t>
            </a:r>
            <a:r>
              <a:rPr lang="pt-PT" dirty="0" err="1"/>
              <a:t>Updates</a:t>
            </a:r>
            <a:r>
              <a:rPr lang="pt-PT" dirty="0"/>
              <a:t>, Deletes)</a:t>
            </a:r>
          </a:p>
          <a:p>
            <a:pPr>
              <a:lnSpc>
                <a:spcPct val="100000"/>
              </a:lnSpc>
            </a:pPr>
            <a:r>
              <a:rPr lang="pt-PT" dirty="0"/>
              <a:t>Script de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Create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0A838A-B96F-DBBD-5E7B-68A785C38630}"/>
              </a:ext>
            </a:extLst>
          </p:cNvPr>
          <p:cNvSpPr txBox="1"/>
          <p:nvPr/>
        </p:nvSpPr>
        <p:spPr>
          <a:xfrm>
            <a:off x="3642399" y="2248284"/>
            <a:ext cx="6094070" cy="380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Motorista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idMotorista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 NOT NULL,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temADR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temCam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cartaoC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NUMERIC(8) NOT NULL,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estaTrabalhar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BOOLEAN NOT NULL DEFAULT FALSE,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PRIMARY KEY (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idMotorista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CONSTRAINT idMotorista_fk1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 (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idMotorista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REFERENCES Utilizador (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idUtilizador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4000"/>
              </a:lnSpc>
              <a:spcAft>
                <a:spcPts val="24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81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Exemplos de </a:t>
            </a:r>
            <a:r>
              <a:rPr lang="pt-PT" dirty="0" err="1"/>
              <a:t>Inserts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C755-0365-FC57-E96A-80CDFB94EAC1}"/>
              </a:ext>
            </a:extLst>
          </p:cNvPr>
          <p:cNvSpPr txBox="1"/>
          <p:nvPr/>
        </p:nvSpPr>
        <p:spPr>
          <a:xfrm>
            <a:off x="1386452" y="2245485"/>
            <a:ext cx="6094070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pais (pais) VALUES ('Portugal');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6F471A-B826-E784-19CA-21C44A162114}"/>
              </a:ext>
            </a:extLst>
          </p:cNvPr>
          <p:cNvSpPr txBox="1"/>
          <p:nvPr/>
        </p:nvSpPr>
        <p:spPr>
          <a:xfrm>
            <a:off x="1386452" y="2716997"/>
            <a:ext cx="932630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codigopostal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localidade,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codPais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('4490-666', 'Povoa de Varzim', 1);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CCF2353-4A9A-73E3-662F-3D08B457B452}"/>
              </a:ext>
            </a:extLst>
          </p:cNvPr>
          <p:cNvSpPr txBox="1"/>
          <p:nvPr/>
        </p:nvSpPr>
        <p:spPr>
          <a:xfrm>
            <a:off x="1386452" y="3188509"/>
            <a:ext cx="9893459" cy="1263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utilizador (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nomeIni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nomeApelido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dataNasc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nif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rua,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nPorta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dataElim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estaElim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telefone, email,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passwd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idTipoUt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</a:t>
            </a:r>
          </a:p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('Rui', 'Alexandre', '1977-04-04', 243497058, 'Rua da alavanca', 106,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false, '4900-281', 914651278, 'ruialex@gmail.com', '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supersecurepassword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5);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0D0CEC-39D4-45F8-5670-71A388EB2B5E}"/>
              </a:ext>
            </a:extLst>
          </p:cNvPr>
          <p:cNvSpPr txBox="1"/>
          <p:nvPr/>
        </p:nvSpPr>
        <p:spPr>
          <a:xfrm>
            <a:off x="1386451" y="4671516"/>
            <a:ext cx="10408151" cy="1263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pedido (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dispCamiao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dispContentor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pesoCarga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dataLimite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nPortaDest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ruaDest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nPortaOri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ruaOri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precoEntrega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matriculaContentor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matriculaSegContentor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matricula,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idCliente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idFatura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</a:t>
            </a:r>
          </a:p>
          <a:p>
            <a:pPr>
              <a:lnSpc>
                <a:spcPct val="114000"/>
              </a:lnSpc>
              <a:spcAft>
                <a:spcPts val="480"/>
              </a:spcAft>
            </a:pP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(false, false, 3, '2022-12-5', 7, '4480-330', 'Rua Rui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Fonceca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'4795-894', 186, 'Rua das flores', 4000, 'XA-43-21', </a:t>
            </a:r>
            <a:r>
              <a:rPr lang="pt-PT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pt-PT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'QP-HP-12', 1, 1);</a:t>
            </a:r>
          </a:p>
        </p:txBody>
      </p:sp>
    </p:spTree>
    <p:extLst>
      <p:ext uri="{BB962C8B-B14F-4D97-AF65-F5344CB8AC3E}">
        <p14:creationId xmlns:p14="http://schemas.microsoft.com/office/powerpoint/2010/main" val="87833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View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84A506-9DB8-48F2-28F5-DC1B498EE4E0}"/>
              </a:ext>
            </a:extLst>
          </p:cNvPr>
          <p:cNvSpPr txBox="1"/>
          <p:nvPr/>
        </p:nvSpPr>
        <p:spPr>
          <a:xfrm>
            <a:off x="2071868" y="2245485"/>
            <a:ext cx="8573946" cy="400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pedidoMotorista</a:t>
            </a:r>
            <a:r>
              <a:rPr lang="pt-P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idPedido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motorista,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estaTrabalhar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tipo,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quilometros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pi.idPedido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ut.nomeIni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 ' ' ||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ut.nomeApelido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motorista,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m.temADR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m.temCam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m.cartaoC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m.estaTrabalhar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when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gm.tipo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'p' then 'Principal'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when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gm.tipo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'c' then 'Co-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Piloto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tipo,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gm.quilometros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pedidoInfo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grupomotorista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gm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on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pi.idPedido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gm.idPedido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motorista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m.idMotorista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gm.idMotorista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utilizador ut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ut.idUtilizador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m.idMotorista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572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960301"/>
            <a:ext cx="6689306" cy="3969253"/>
          </a:xfrm>
        </p:spPr>
        <p:txBody>
          <a:bodyPr rtlCol="0">
            <a:normAutofit/>
          </a:bodyPr>
          <a:lstStyle/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projeto temos como objetivo desenvolver diferentes modelos para melhorar a organização e a gestão dos meios disponíveis da empresa ReiPort.</a:t>
            </a: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ReiPort é uma empresa dedicada ao transporte de contentores em camiões (transportes pesados) na União Europeia.</a:t>
            </a: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projeto consiste na gestão dos pedidos de entrega e dos meios necessários para os referidos trabalhos.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Introdução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14E516-26B6-CC0B-42C8-EE8E53B20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477" y="2376487"/>
            <a:ext cx="15716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Trigger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98D760-FD05-46A7-73E8-5E6D49E94863}"/>
              </a:ext>
            </a:extLst>
          </p:cNvPr>
          <p:cNvSpPr txBox="1"/>
          <p:nvPr/>
        </p:nvSpPr>
        <p:spPr>
          <a:xfrm>
            <a:off x="1479648" y="2245485"/>
            <a:ext cx="6094070" cy="4036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or replace function </a:t>
            </a:r>
            <a:r>
              <a:rPr lang="en-GB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log_alterar_tipo_motorista</a:t>
            </a: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()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returns trigger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language </a:t>
            </a:r>
            <a:r>
              <a:rPr lang="en-GB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plpgsql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as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$$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declare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_</a:t>
            </a:r>
            <a:r>
              <a:rPr lang="en-GB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motoristas</a:t>
            </a: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int;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begin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select count(*)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from </a:t>
            </a:r>
            <a:r>
              <a:rPr lang="en-GB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grupomotorista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where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idPedido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=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new.idPedido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into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_motoristas;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if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_motoristas &gt; 1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then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update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grupomotorista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set tipo = 'c'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where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idPedido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=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new.idPedido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and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idMotorista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=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new.idMotorista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else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update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grupomotorista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set tipo = 'p'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where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idPedido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=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new.idPedido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and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idMotorista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= </a:t>
            </a:r>
            <a:r>
              <a:rPr lang="pt-PT" sz="105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new.idMotorista</a:t>
            </a: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</a:t>
            </a: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end if;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	return new;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end;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05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$$;</a:t>
            </a:r>
            <a:endParaRPr lang="pt-PT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BC9C5F-E579-F63A-8EC9-9E8AD910956E}"/>
              </a:ext>
            </a:extLst>
          </p:cNvPr>
          <p:cNvSpPr txBox="1"/>
          <p:nvPr/>
        </p:nvSpPr>
        <p:spPr>
          <a:xfrm>
            <a:off x="6218500" y="3147073"/>
            <a:ext cx="6094070" cy="1242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 or replace trigger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alterar_tipo_motorista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after insert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on </a:t>
            </a:r>
            <a:r>
              <a:rPr lang="en-GB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grupomotorista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for each ROW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execute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procedure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log_alterar_tipo_motorista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();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1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Exemplos de Indexes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FECC87-FECB-0C1A-48E7-55D4D63D4DE8}"/>
              </a:ext>
            </a:extLst>
          </p:cNvPr>
          <p:cNvSpPr txBox="1"/>
          <p:nvPr/>
        </p:nvSpPr>
        <p:spPr>
          <a:xfrm>
            <a:off x="2051613" y="2665858"/>
            <a:ext cx="6094070" cy="1896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unique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indexPedidos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pedido (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idPedido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unique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indexContentor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contentor (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matriculaContentor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create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unique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indexVeiculo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veiculo (matricula);</a:t>
            </a:r>
            <a:endParaRPr lang="pt-P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85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Exemplos de </a:t>
            </a:r>
            <a:r>
              <a:rPr lang="pt-PT" dirty="0" err="1"/>
              <a:t>Selects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82D45-053A-7E7B-84BF-77535BDAEABD}"/>
              </a:ext>
            </a:extLst>
          </p:cNvPr>
          <p:cNvSpPr txBox="1"/>
          <p:nvPr/>
        </p:nvSpPr>
        <p:spPr>
          <a:xfrm>
            <a:off x="943897" y="2750093"/>
            <a:ext cx="3274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(ut.*) as quantidade</a:t>
            </a: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utilizador ut</a:t>
            </a: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tipoutilizador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ut.idTipoUt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tu.idTipoUt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tu.nome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&lt;&gt; 'Cliente'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1E5D2D-92D8-4989-4B7B-332FA6A71B71}"/>
              </a:ext>
            </a:extLst>
          </p:cNvPr>
          <p:cNvSpPr txBox="1"/>
          <p:nvPr/>
        </p:nvSpPr>
        <p:spPr>
          <a:xfrm>
            <a:off x="5021083" y="194084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ut.nomeIni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|| ' ' ||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ut.nomeApelido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nome,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ft.datapagam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sum(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ft.precosiva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total</a:t>
            </a: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motorista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utilizador ut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ut.idUtilizador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mt.idMotorista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grupomotorista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gm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gm.idMotorista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mt.idMotorista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pedido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pd.idPedido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gm.idPedido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fatura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ft.idFatura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pd.idFatura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ft.datapagam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(nome,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ft.datapagam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878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8" y="1717615"/>
            <a:ext cx="5022771" cy="446465"/>
          </a:xfrm>
        </p:spPr>
        <p:txBody>
          <a:bodyPr rtlCol="0"/>
          <a:lstStyle/>
          <a:p>
            <a:pPr marL="0"/>
            <a:r>
              <a:rPr lang="pt-PT" dirty="0"/>
              <a:t>Exemplos de Atualizações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E8D9C7-F925-FC3D-B119-7A02109E6BD7}"/>
              </a:ext>
            </a:extLst>
          </p:cNvPr>
          <p:cNvSpPr txBox="1"/>
          <p:nvPr/>
        </p:nvSpPr>
        <p:spPr>
          <a:xfrm>
            <a:off x="1391221" y="2378984"/>
            <a:ext cx="4580680" cy="39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fatura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dataPagam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'2023-01-01'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idFatura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5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utilizador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rua = 'Avenida Boa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Esperanca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’,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nPorta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32,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'2610-181'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idUtilizador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5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utilizador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idTipoUt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4</a:t>
            </a: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idUtilizador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7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48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A92D5A-2D6B-98D0-BAB0-53833189728F}"/>
              </a:ext>
            </a:extLst>
          </p:cNvPr>
          <p:cNvSpPr txBox="1"/>
          <p:nvPr/>
        </p:nvSpPr>
        <p:spPr>
          <a:xfrm>
            <a:off x="5603128" y="3519103"/>
            <a:ext cx="6094070" cy="821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utilizador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idUtilizador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7;</a:t>
            </a:r>
          </a:p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contentor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matriculaContentor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'FT-ZX-12';</a:t>
            </a:r>
          </a:p>
        </p:txBody>
      </p:sp>
    </p:spTree>
    <p:extLst>
      <p:ext uri="{BB962C8B-B14F-4D97-AF65-F5344CB8AC3E}">
        <p14:creationId xmlns:p14="http://schemas.microsoft.com/office/powerpoint/2010/main" val="423503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42325" cy="830997"/>
          </a:xfrm>
        </p:spPr>
        <p:txBody>
          <a:bodyPr rtlCol="0"/>
          <a:lstStyle/>
          <a:p>
            <a:pPr rtl="0"/>
            <a:r>
              <a:rPr lang="pt-PT" dirty="0"/>
              <a:t>Objetivos para o </a:t>
            </a:r>
            <a:r>
              <a:rPr lang="pt-PT" dirty="0">
                <a:solidFill>
                  <a:schemeClr val="accent4"/>
                </a:solidFill>
              </a:rPr>
              <a:t>T3</a:t>
            </a:r>
            <a:br>
              <a:rPr lang="pt-PT" dirty="0"/>
            </a:br>
            <a:endParaRPr lang="pt-PT" dirty="0"/>
          </a:p>
        </p:txBody>
      </p:sp>
      <p:pic>
        <p:nvPicPr>
          <p:cNvPr id="42" name="Marcador de Posição da Imagem 3">
            <a:extLst>
              <a:ext uri="{FF2B5EF4-FFF2-40B4-BE49-F238E27FC236}">
                <a16:creationId xmlns:a16="http://schemas.microsoft.com/office/drawing/2014/main" id="{5A9FCEFE-ADCB-4861-8CEA-A07413651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992" b="6992"/>
          <a:stretch/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17615"/>
            <a:ext cx="4566920" cy="446465"/>
          </a:xfrm>
        </p:spPr>
        <p:txBody>
          <a:bodyPr rtlCol="0"/>
          <a:lstStyle/>
          <a:p>
            <a:pPr marL="0"/>
            <a:r>
              <a:rPr lang="pt-PT" dirty="0"/>
              <a:t>Exemplo de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50134-318C-BF1B-ADD7-D76C086BB81B}"/>
              </a:ext>
            </a:extLst>
          </p:cNvPr>
          <p:cNvSpPr txBox="1"/>
          <p:nvPr/>
        </p:nvSpPr>
        <p:spPr>
          <a:xfrm>
            <a:off x="1357132" y="2245485"/>
            <a:ext cx="6094070" cy="395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OR replace PROCEDURE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addCliente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c_nomeIni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c_nomeApelido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VARCHAR(50),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c_dataNasc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DATE,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c_nif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NUMERIC(9),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c_rua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VARCHAR(100),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c_nPorta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c_cPostal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VARCHAR(8),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c_telefone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NUMERIC(9),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c_email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VARCHAR(200),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c_passwd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VARCHAR(100)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plpgsql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$$ BEGIN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INSERT INTO utilizador (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nomeIni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nomeApelido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dataNasc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nif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rua,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nPorta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cPostal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telefone, email,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passwd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idTipoUt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VALUES 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(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c_nomeIni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c_nomeApelido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c_dataNasc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c_nif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c_rua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c_nPorta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c_cPostal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c_telefone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c_email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c_passwd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1);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 $$;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8C561A-16AB-F28E-9BEF-763C67C1386E}"/>
              </a:ext>
            </a:extLst>
          </p:cNvPr>
          <p:cNvSpPr txBox="1"/>
          <p:nvPr/>
        </p:nvSpPr>
        <p:spPr>
          <a:xfrm>
            <a:off x="5697638" y="3197098"/>
            <a:ext cx="6094070" cy="724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spcAft>
                <a:spcPts val="2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addCliente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('Maia', 'Maria', '1985-02-07', 837502849, 'Rua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Cesario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Verde', 220, '3420-177', 917503249, 'maiaMaria@gmail.com', 'noonewillfindout12?!');</a:t>
            </a:r>
          </a:p>
        </p:txBody>
      </p:sp>
    </p:spTree>
    <p:extLst>
      <p:ext uri="{BB962C8B-B14F-4D97-AF65-F5344CB8AC3E}">
        <p14:creationId xmlns:p14="http://schemas.microsoft.com/office/powerpoint/2010/main" val="251743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10">
            <a:extLst>
              <a:ext uri="{FF2B5EF4-FFF2-40B4-BE49-F238E27FC236}">
                <a16:creationId xmlns:a16="http://schemas.microsoft.com/office/drawing/2014/main" id="{54F8A1DD-2880-8E10-08C9-81059562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" b="1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4710253" cy="3560763"/>
          </a:xfrm>
        </p:spPr>
        <p:txBody>
          <a:bodyPr rtlCol="0">
            <a:normAutofit/>
          </a:bodyPr>
          <a:lstStyle/>
          <a:p>
            <a:pPr marL="0" indent="0" algn="just">
              <a:lnSpc>
                <a:spcPct val="140000"/>
              </a:lnSpc>
              <a:spcAft>
                <a:spcPts val="900"/>
              </a:spcAft>
              <a:buNone/>
            </a:pPr>
            <a:r>
              <a:rPr lang="pt-PT" sz="1900" dirty="0">
                <a:effectLst/>
              </a:rPr>
              <a:t>Com este projeto, complementamos a matéria alvo de aprendizagem nas aulas das Unidades Curriculares de Engenharia de Software I e Base de Dados, além de desenvolver a nossa capacidade de trabalhar em equipa, para obter o melhor resultado possível.</a:t>
            </a:r>
          </a:p>
          <a:p>
            <a:pPr>
              <a:lnSpc>
                <a:spcPct val="140000"/>
              </a:lnSpc>
              <a:spcAft>
                <a:spcPts val="900"/>
              </a:spcAft>
            </a:pPr>
            <a:endParaRPr lang="pt-PT" sz="19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Conclusão</a:t>
            </a: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6227" cy="830997"/>
          </a:xfrm>
        </p:spPr>
        <p:txBody>
          <a:bodyPr rtlCol="0"/>
          <a:lstStyle/>
          <a:p>
            <a:pPr rtl="0"/>
            <a:r>
              <a:rPr lang="pt-PT" dirty="0"/>
              <a:t>Trabalhos Futuros</a:t>
            </a:r>
          </a:p>
          <a:p>
            <a:pPr rtl="0"/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399" y="2042790"/>
            <a:ext cx="5166663" cy="4009997"/>
          </a:xfrm>
        </p:spPr>
        <p:txBody>
          <a:bodyPr rtlCol="0"/>
          <a:lstStyle/>
          <a:p>
            <a:pPr algn="just">
              <a:lnSpc>
                <a:spcPct val="114000"/>
              </a:lnSpc>
              <a:spcAft>
                <a:spcPts val="9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Assim, no 2º Semestre, pretendemos continuar </a:t>
            </a:r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desenvolver este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projeto e criar uma plataforma</a:t>
            </a:r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e desktop.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Aft>
                <a:spcPts val="900"/>
              </a:spcAft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FFCB0E-4FBC-0B5D-A709-D3623971E252}"/>
              </a:ext>
            </a:extLst>
          </p:cNvPr>
          <p:cNvSpPr txBox="1"/>
          <p:nvPr/>
        </p:nvSpPr>
        <p:spPr>
          <a:xfrm>
            <a:off x="660399" y="41656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We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will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be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pt-PT" sz="4000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back</a:t>
            </a:r>
            <a:r>
              <a:rPr lang="pt-PT" sz="4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!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FD780A7-2528-E6B6-5EC7-4C559AA0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4161" y="1609817"/>
            <a:ext cx="2485982" cy="33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6952B4E-028B-BA3D-75F8-9EC46DCB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290" y="-388620"/>
            <a:ext cx="12712579" cy="76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4846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Equipa</a:t>
            </a:r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17485" b="17485"/>
          <a:stretch/>
        </p:blipFill>
        <p:spPr>
          <a:xfrm>
            <a:off x="4324961" y="227107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8522" y="3888281"/>
            <a:ext cx="2139696" cy="344312"/>
          </a:xfrm>
        </p:spPr>
        <p:txBody>
          <a:bodyPr rtlCol="0"/>
          <a:lstStyle/>
          <a:p>
            <a:pPr rtl="0"/>
            <a:r>
              <a:rPr lang="pt-PT" noProof="1"/>
              <a:t>David Braga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8523" y="4303779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CEO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clrChange>
              <a:clrFrom>
                <a:srgbClr val="C1C1C3"/>
              </a:clrFrom>
              <a:clrTo>
                <a:srgbClr val="C1C1C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2000"/>
                    </a14:imgEffect>
                    <a14:imgEffect>
                      <a14:colorTemperature colorTemp="59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t="13169" b="13169"/>
          <a:stretch/>
        </p:blipFill>
        <p:spPr>
          <a:xfrm>
            <a:off x="6562548" y="227107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336" y="3888281"/>
            <a:ext cx="2139696" cy="344312"/>
          </a:xfrm>
        </p:spPr>
        <p:txBody>
          <a:bodyPr rtlCol="0"/>
          <a:lstStyle/>
          <a:p>
            <a:pPr rtl="0"/>
            <a:r>
              <a:rPr lang="pt-PT" noProof="1"/>
              <a:t>Diogo Assunção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241" y="4303779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Linha Cronológica</a:t>
            </a: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007217" y="2076878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5747778" y="2082909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82" name="Título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8580628" y="2060138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PT" sz="2400" b="1" noProof="1">
                <a:solidFill>
                  <a:schemeClr val="accent4"/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3768" y="2648462"/>
            <a:ext cx="248716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31409" y="2648462"/>
            <a:ext cx="2487168" cy="301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PT" noProof="1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2266741" y="2689394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Apresentação do negócio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+mj-lt"/>
                <a:cs typeface="Biome Light" panose="020B0303030204020804" pitchFamily="34" charset="0"/>
              </a:rPr>
              <a:t>Elaboração do BPMN do negócio e descrição dos processos</a:t>
            </a:r>
          </a:p>
        </p:txBody>
      </p:sp>
      <p:sp>
        <p:nvSpPr>
          <p:cNvPr id="5" name="Caixa de texto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5053445" y="2689393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Design e Modelação do domínio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+mj-lt"/>
                <a:cs typeface="Biome Light" panose="020B0303030204020804" pitchFamily="34" charset="0"/>
              </a:rPr>
              <a:t>Levantamento dos requisitos, elaboração de modelos de design e modelação</a:t>
            </a:r>
            <a:endParaRPr lang="pt-PT" sz="1400" noProof="1">
              <a:cs typeface="Biome Light" panose="020B0303030204020804" pitchFamily="34" charset="0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7840152" y="2672653"/>
            <a:ext cx="2085110" cy="1929393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pt-PT" b="1" noProof="1">
                <a:latin typeface="+mj-lt"/>
                <a:cs typeface="Biome Light" panose="020B0303030204020804" pitchFamily="34" charset="0"/>
              </a:rPr>
              <a:t>Criação da Base de Dados</a:t>
            </a:r>
            <a:br>
              <a:rPr lang="pt-PT" b="1" noProof="1">
                <a:latin typeface="+mj-lt"/>
                <a:cs typeface="Biome Light" panose="020B0303030204020804" pitchFamily="34" charset="0"/>
              </a:rPr>
            </a:br>
            <a:endParaRPr lang="pt-PT" b="1" noProof="1">
              <a:latin typeface="+mj-lt"/>
              <a:cs typeface="Biome Light" panose="020B0303030204020804" pitchFamily="34" charset="0"/>
            </a:endParaRPr>
          </a:p>
          <a:p>
            <a:pPr algn="ctr" rtl="0"/>
            <a:r>
              <a:rPr lang="pt-PT" sz="1400" noProof="1">
                <a:latin typeface="Corbel (Títulos)"/>
                <a:cs typeface="Biome Light" panose="020B0303030204020804" pitchFamily="34" charset="0"/>
              </a:rPr>
              <a:t>Elaboração e implementação do Script da Base de Dados em PostgreSQL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Índice Visual 7">
                <a:extLst>
                  <a:ext uri="{FF2B5EF4-FFF2-40B4-BE49-F238E27FC236}">
                    <a16:creationId xmlns:a16="http://schemas.microsoft.com/office/drawing/2014/main" id="{D6F33C8E-F3F4-FDE9-3967-B54108096C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0565685"/>
                  </p:ext>
                </p:extLst>
              </p:nvPr>
            </p:nvGraphicFramePr>
            <p:xfrm>
              <a:off x="1876051" y="3791566"/>
              <a:ext cx="8362599" cy="3066434"/>
            </p:xfrm>
            <a:graphic>
              <a:graphicData uri="http://schemas.microsoft.com/office/powerpoint/2016/summaryzoom">
                <psuz:summaryZm>
                  <psuz:summaryZmObj sectionId="{0F59BD8F-2E84-453D-A9B6-3FC47ABC6C28}" offsetFactorX="-5751" offsetFactorY="-29">
                    <psuz:zmPr id="{0AAEC7AE-0FD4-43DA-82BE-845B670FEA2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9770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5DD6E47-F3C0-413F-B001-5BB1FBACFCF0}" offsetFactorX="1541" offsetFactorY="-29">
                    <psuz:zmPr id="{A9804FBC-8F4E-4D38-9E81-D512F00006D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65569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72E0EF-4621-4F57-9890-41DB9F7AE77A}" offsetFactorX="8869" offsetFactorY="-29">
                    <psuz:zmPr id="{9109159D-7502-4A17-A1AE-A91DEFB01FB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52272" y="827214"/>
                          <a:ext cx="2508780" cy="1411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Índice Visual 7">
                <a:extLst>
                  <a:ext uri="{FF2B5EF4-FFF2-40B4-BE49-F238E27FC236}">
                    <a16:creationId xmlns:a16="http://schemas.microsoft.com/office/drawing/2014/main" id="{D6F33C8E-F3F4-FDE9-3967-B54108096C9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876051" y="3791566"/>
                <a:ext cx="8362599" cy="3066434"/>
                <a:chOff x="1876051" y="3791566"/>
                <a:chExt cx="8362599" cy="3066434"/>
              </a:xfrm>
            </p:grpSpPr>
            <p:pic>
              <p:nvPicPr>
                <p:cNvPr id="2" name="Imagem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55821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m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1620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8323" y="4618780"/>
                  <a:ext cx="2508780" cy="141118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9" descr="Endereçohomens abanar mãos">
            <a:extLst>
              <a:ext uri="{FF2B5EF4-FFF2-40B4-BE49-F238E27FC236}">
                <a16:creationId xmlns:a16="http://schemas.microsoft.com/office/drawing/2014/main" id="{067ABCFB-135D-465A-8D06-3042F9E75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67640" y="-787136"/>
            <a:ext cx="12512041" cy="8351758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2300649"/>
            <a:ext cx="3924934" cy="1695637"/>
          </a:xfrm>
        </p:spPr>
        <p:txBody>
          <a:bodyPr rtlCol="0"/>
          <a:lstStyle/>
          <a:p>
            <a:pPr algn="ctr" rtl="0" eaLnBrk="1" latinLnBrk="0" hangingPunct="1"/>
            <a:r>
              <a:rPr lang="pt-PT" b="1" noProof="1">
                <a:latin typeface="+mj-lt"/>
                <a:cs typeface="Biome Light" panose="020B0303030204020804" pitchFamily="34" charset="0"/>
              </a:rPr>
              <a:t>Apresentação do negócio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975" y="4859469"/>
            <a:ext cx="2480097" cy="490538"/>
          </a:xfrm>
          <a:noFill/>
          <a:ln w="38100">
            <a:solidFill>
              <a:schemeClr val="bg1"/>
            </a:solidFill>
            <a:prstDash val="lgDashDotDot"/>
          </a:ln>
        </p:spPr>
        <p:txBody>
          <a:bodyPr rtlCol="0" anchor="ctr"/>
          <a:lstStyle/>
          <a:p>
            <a:pPr algn="ctr" rtl="0"/>
            <a:r>
              <a:rPr lang="pt-PT" dirty="0"/>
              <a:t>Análise detalhada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Marcador de Posição do Texto 1">
            <a:extLst>
              <a:ext uri="{FF2B5EF4-FFF2-40B4-BE49-F238E27FC236}">
                <a16:creationId xmlns:a16="http://schemas.microsoft.com/office/drawing/2014/main" id="{8FD532BF-D811-4B04-F373-4BED8ED3754A}"/>
              </a:ext>
            </a:extLst>
          </p:cNvPr>
          <p:cNvSpPr txBox="1">
            <a:spLocks/>
          </p:cNvSpPr>
          <p:nvPr/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Pontos realizados</a:t>
            </a:r>
          </a:p>
        </p:txBody>
      </p:sp>
      <p:sp>
        <p:nvSpPr>
          <p:cNvPr id="4" name="Marcador de Posição do Texto 2">
            <a:extLst>
              <a:ext uri="{FF2B5EF4-FFF2-40B4-BE49-F238E27FC236}">
                <a16:creationId xmlns:a16="http://schemas.microsoft.com/office/drawing/2014/main" id="{467A0A17-D683-0AE3-3737-163FACA62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</p:spPr>
        <p:txBody>
          <a:bodyPr/>
          <a:lstStyle/>
          <a:p>
            <a:r>
              <a:rPr lang="pt-PT" dirty="0"/>
              <a:t>Enquadramento do negócio</a:t>
            </a:r>
          </a:p>
          <a:p>
            <a:r>
              <a:rPr lang="pt-PT" dirty="0"/>
              <a:t>Modelação dos Processos de negócio</a:t>
            </a:r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Enquadramento do negócio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C3CC62C-A6FA-0A78-4F25-10281987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7857"/>
              </p:ext>
            </p:extLst>
          </p:nvPr>
        </p:nvGraphicFramePr>
        <p:xfrm>
          <a:off x="2307950" y="2708356"/>
          <a:ext cx="7576099" cy="1958477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765204">
                  <a:extLst>
                    <a:ext uri="{9D8B030D-6E8A-4147-A177-3AD203B41FA5}">
                      <a16:colId xmlns:a16="http://schemas.microsoft.com/office/drawing/2014/main" val="351300513"/>
                    </a:ext>
                  </a:extLst>
                </a:gridCol>
                <a:gridCol w="5810895">
                  <a:extLst>
                    <a:ext uri="{9D8B030D-6E8A-4147-A177-3AD203B41FA5}">
                      <a16:colId xmlns:a16="http://schemas.microsoft.com/office/drawing/2014/main" val="2105240756"/>
                    </a:ext>
                  </a:extLst>
                </a:gridCol>
              </a:tblGrid>
              <a:tr h="288112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800">
                          <a:effectLst/>
                        </a:rPr>
                        <a:t>Vocabulário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2" marR="114862" marT="57431" marB="5743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651046"/>
                  </a:ext>
                </a:extLst>
              </a:tr>
              <a:tr h="381597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400">
                          <a:effectLst/>
                        </a:rPr>
                        <a:t>CMR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100">
                          <a:effectLst/>
                        </a:rPr>
                        <a:t>É um documento de acompanhamento. É o documento preparado pela empresa para entregar ao motorista de um veículo.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25864"/>
                  </a:ext>
                </a:extLst>
              </a:tr>
              <a:tr h="1167124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400" dirty="0">
                          <a:effectLst/>
                        </a:rPr>
                        <a:t>Guia de transporte</a:t>
                      </a:r>
                      <a:endParaRPr lang="pt-P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900"/>
                        </a:spcAft>
                      </a:pPr>
                      <a:r>
                        <a:rPr lang="pt-PT" sz="1100" dirty="0">
                          <a:effectLst/>
                        </a:rPr>
                        <a:t>Uma guia de transporte é um documento que declara que uma transportadora leva uma carga de A até B em nome do fornecedor. A guia de transporte declara as mercadorias contidas numa carga e o local onde serão entregues. A guia de transporte declara se devem ser cumpridas obrigações especiais para as mercadorias em questão (que tipo de habilitações são necessárias pelo motorista). O peso é também indicado e pode ser utilizado para verificar se o camião tem excesso de carga.</a:t>
                      </a:r>
                      <a:endParaRPr lang="pt-P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146" marR="86146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059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31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23479" cy="830997"/>
          </a:xfrm>
        </p:spPr>
        <p:txBody>
          <a:bodyPr rtlCol="0"/>
          <a:lstStyle/>
          <a:p>
            <a:pPr rtl="0"/>
            <a:r>
              <a:rPr lang="pt-PT" noProof="1"/>
              <a:t>Objetivos para o </a:t>
            </a:r>
            <a:r>
              <a:rPr lang="pt-PT" noProof="1">
                <a:solidFill>
                  <a:schemeClr val="accent4"/>
                </a:solidFill>
              </a:rPr>
              <a:t>T1</a:t>
            </a:r>
          </a:p>
        </p:txBody>
      </p:sp>
      <p:pic>
        <p:nvPicPr>
          <p:cNvPr id="25" name="Marcador de Posição da Imagem 4">
            <a:extLst>
              <a:ext uri="{FF2B5EF4-FFF2-40B4-BE49-F238E27FC236}">
                <a16:creationId xmlns:a16="http://schemas.microsoft.com/office/drawing/2014/main" id="{B43125FE-4923-4B38-ADD6-3F547696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53018"/>
            <a:ext cx="5080000" cy="438150"/>
          </a:xfrm>
        </p:spPr>
        <p:txBody>
          <a:bodyPr rtlCol="0"/>
          <a:lstStyle/>
          <a:p>
            <a:pPr rtl="0"/>
            <a:r>
              <a:rPr lang="pt-PT" noProof="1"/>
              <a:t>Criação do BPMN -2 Processo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537C89-0CE6-5ECB-8446-9B01E4531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95"/>
          <a:stretch/>
        </p:blipFill>
        <p:spPr>
          <a:xfrm>
            <a:off x="206188" y="2528177"/>
            <a:ext cx="11779624" cy="3171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{9670ABDC-3053-4924-A456-EFABE5580A68}tf16411253_win32</Template>
  <TotalTime>644</TotalTime>
  <Words>2649</Words>
  <Application>Microsoft Office PowerPoint</Application>
  <PresentationFormat>Ecrã Panorâmico</PresentationFormat>
  <Paragraphs>468</Paragraphs>
  <Slides>37</Slides>
  <Notes>35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Cascadia Mono</vt:lpstr>
      <vt:lpstr>Consolas</vt:lpstr>
      <vt:lpstr>Corbel</vt:lpstr>
      <vt:lpstr>Corbel (Títulos)</vt:lpstr>
      <vt:lpstr>Wingdings</vt:lpstr>
      <vt:lpstr>Tema do Office</vt:lpstr>
      <vt:lpstr>Relatório de Projeto I</vt:lpstr>
      <vt:lpstr>Índice</vt:lpstr>
      <vt:lpstr>Introdução</vt:lpstr>
      <vt:lpstr>Equipa</vt:lpstr>
      <vt:lpstr>Linha Cronológica</vt:lpstr>
      <vt:lpstr>Apresentação do negócio</vt:lpstr>
      <vt:lpstr>Objetivos para o T1</vt:lpstr>
      <vt:lpstr>Objetivos para o T1</vt:lpstr>
      <vt:lpstr>Objetivos para o T1</vt:lpstr>
      <vt:lpstr>Objetivos para o T1</vt:lpstr>
      <vt:lpstr>Design e Modelação do domínio</vt:lpstr>
      <vt:lpstr>Objetivos para o T2</vt:lpstr>
      <vt:lpstr>Levantamento de Requisitos</vt:lpstr>
      <vt:lpstr>Levantamento de Requisitos</vt:lpstr>
      <vt:lpstr>Casos de uso</vt:lpstr>
      <vt:lpstr>Apresentação do PowerPoint</vt:lpstr>
      <vt:lpstr>Template Caso de Uso</vt:lpstr>
      <vt:lpstr>Template Caso de Uso</vt:lpstr>
      <vt:lpstr>Diagrama de Atividades do Caso de Uso</vt:lpstr>
      <vt:lpstr>Modelo DER</vt:lpstr>
      <vt:lpstr>Modelo Relacional</vt:lpstr>
      <vt:lpstr>Modelo De Classes</vt:lpstr>
      <vt:lpstr>Modelo De Domínio</vt:lpstr>
      <vt:lpstr>Diagrama de Transição de Estados do Pedido</vt:lpstr>
      <vt:lpstr>Base de Dados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Objetivos para o T3 </vt:lpstr>
      <vt:lpstr>Conclusão </vt:lpstr>
      <vt:lpstr>Trabalhos Futuros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Base de Dados</dc:title>
  <dc:creator>David Braga</dc:creator>
  <cp:lastModifiedBy>David Braga</cp:lastModifiedBy>
  <cp:revision>40</cp:revision>
  <dcterms:created xsi:type="dcterms:W3CDTF">2023-01-03T11:45:57Z</dcterms:created>
  <dcterms:modified xsi:type="dcterms:W3CDTF">2023-01-06T09:32:28Z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